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4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1" autoAdjust="0"/>
    <p:restoredTop sz="94728" autoAdjust="0"/>
  </p:normalViewPr>
  <p:slideViewPr>
    <p:cSldViewPr>
      <p:cViewPr varScale="1">
        <p:scale>
          <a:sx n="109" d="100"/>
          <a:sy n="109" d="100"/>
        </p:scale>
        <p:origin x="1680" y="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2B9578-D542-4B36-9A56-C574F93E0094}" type="doc">
      <dgm:prSet loTypeId="urn:microsoft.com/office/officeart/2005/8/layout/vList2" loCatId="list" qsTypeId="urn:microsoft.com/office/officeart/2005/8/quickstyle/simple1#3" qsCatId="simple" csTypeId="urn:microsoft.com/office/officeart/2005/8/colors/accent1_2#3" csCatId="accent1" phldr="1"/>
      <dgm:spPr/>
      <dgm:t>
        <a:bodyPr/>
        <a:lstStyle/>
        <a:p>
          <a:endParaRPr lang="ru-RU"/>
        </a:p>
      </dgm:t>
    </dgm:pt>
    <dgm:pt modelId="{6AC144B2-3CA2-49F9-A4F0-1BA2CE68D525}">
      <dgm:prSet/>
      <dgm:spPr/>
      <dgm:t>
        <a:bodyPr/>
        <a:lstStyle/>
        <a:p>
          <a:pPr rtl="0"/>
          <a:r>
            <a:rPr lang="ru-RU" dirty="0" smtClean="0"/>
            <a:t>Знакомство детей дошкольного возраста с музыкальными инструментами в образовательной области художественно-эстетическое развитие</a:t>
          </a:r>
          <a:endParaRPr lang="ru-RU" dirty="0"/>
        </a:p>
      </dgm:t>
    </dgm:pt>
    <dgm:pt modelId="{3F9EF43D-5E7F-4927-9A3A-C6E8BB82C136}" type="parTrans" cxnId="{8462AD07-45F5-473D-BB9B-552581C5BABE}">
      <dgm:prSet/>
      <dgm:spPr/>
      <dgm:t>
        <a:bodyPr/>
        <a:lstStyle/>
        <a:p>
          <a:endParaRPr lang="ru-RU"/>
        </a:p>
      </dgm:t>
    </dgm:pt>
    <dgm:pt modelId="{CC548E9A-E429-4823-9647-1E1BA1CFA6D6}" type="sibTrans" cxnId="{8462AD07-45F5-473D-BB9B-552581C5BABE}">
      <dgm:prSet/>
      <dgm:spPr/>
      <dgm:t>
        <a:bodyPr/>
        <a:lstStyle/>
        <a:p>
          <a:endParaRPr lang="ru-RU"/>
        </a:p>
      </dgm:t>
    </dgm:pt>
    <dgm:pt modelId="{37DE545C-261D-4287-AA31-29D25FACB2E3}" type="pres">
      <dgm:prSet presAssocID="{E12B9578-D542-4B36-9A56-C574F93E009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551E079-1383-404A-B07B-FF3C4A8C0A94}" type="pres">
      <dgm:prSet presAssocID="{6AC144B2-3CA2-49F9-A4F0-1BA2CE68D525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493DE31-5AAB-487B-8241-B062D5DA7820}" type="presOf" srcId="{E12B9578-D542-4B36-9A56-C574F93E0094}" destId="{37DE545C-261D-4287-AA31-29D25FACB2E3}" srcOrd="0" destOrd="0" presId="urn:microsoft.com/office/officeart/2005/8/layout/vList2"/>
    <dgm:cxn modelId="{936BCB85-73EF-4725-BDC7-C3E7E2C45323}" type="presOf" srcId="{6AC144B2-3CA2-49F9-A4F0-1BA2CE68D525}" destId="{6551E079-1383-404A-B07B-FF3C4A8C0A94}" srcOrd="0" destOrd="0" presId="urn:microsoft.com/office/officeart/2005/8/layout/vList2"/>
    <dgm:cxn modelId="{8462AD07-45F5-473D-BB9B-552581C5BABE}" srcId="{E12B9578-D542-4B36-9A56-C574F93E0094}" destId="{6AC144B2-3CA2-49F9-A4F0-1BA2CE68D525}" srcOrd="0" destOrd="0" parTransId="{3F9EF43D-5E7F-4927-9A3A-C6E8BB82C136}" sibTransId="{CC548E9A-E429-4823-9647-1E1BA1CFA6D6}"/>
    <dgm:cxn modelId="{F82C718A-CBAD-48BC-80EA-8646B0815A41}" type="presParOf" srcId="{37DE545C-261D-4287-AA31-29D25FACB2E3}" destId="{6551E079-1383-404A-B07B-FF3C4A8C0A9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51E079-1383-404A-B07B-FF3C4A8C0A94}">
      <dsp:nvSpPr>
        <dsp:cNvPr id="0" name=""/>
        <dsp:cNvSpPr/>
      </dsp:nvSpPr>
      <dsp:spPr>
        <a:xfrm>
          <a:off x="0" y="7974"/>
          <a:ext cx="7882072" cy="17842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Знакомство детей дошкольного возраста с музыкальными инструментами в образовательной области художественно-эстетическое развитие</a:t>
          </a:r>
          <a:endParaRPr lang="ru-RU" sz="2500" kern="1200" dirty="0"/>
        </a:p>
      </dsp:txBody>
      <dsp:txXfrm>
        <a:off x="87100" y="95074"/>
        <a:ext cx="7707872" cy="16100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1D6237-D957-460B-82AD-1EF25808B699}" type="datetimeFigureOut">
              <a:rPr lang="ru-RU" smtClean="0"/>
              <a:pPr>
                <a:defRPr/>
              </a:pPr>
              <a:t>05.05.2019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3D2DB4-EBDF-4B9E-852C-EA8AD5848D9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832988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99AC523-F861-40F8-8FF1-E3738AB3E2FC}" type="datetimeFigureOut">
              <a:rPr lang="ru-RU" smtClean="0"/>
              <a:pPr>
                <a:defRPr/>
              </a:pPr>
              <a:t>05.05.2019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23B5C3-0D62-42E7-A221-C20644AADE2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0399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99AC523-F861-40F8-8FF1-E3738AB3E2FC}" type="datetimeFigureOut">
              <a:rPr lang="ru-RU" smtClean="0"/>
              <a:pPr>
                <a:defRPr/>
              </a:pPr>
              <a:t>05.05.2019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23B5C3-0D62-42E7-A221-C20644AADE2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06757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99AC523-F861-40F8-8FF1-E3738AB3E2FC}" type="datetimeFigureOut">
              <a:rPr lang="ru-RU" smtClean="0"/>
              <a:pPr>
                <a:defRPr/>
              </a:pPr>
              <a:t>05.05.2019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23B5C3-0D62-42E7-A221-C20644AADE2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219588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99AC523-F861-40F8-8FF1-E3738AB3E2FC}" type="datetimeFigureOut">
              <a:rPr lang="ru-RU" smtClean="0"/>
              <a:pPr>
                <a:defRPr/>
              </a:pPr>
              <a:t>05.05.2019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23B5C3-0D62-42E7-A221-C20644AADE2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21786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99AC523-F861-40F8-8FF1-E3738AB3E2FC}" type="datetimeFigureOut">
              <a:rPr lang="ru-RU" smtClean="0"/>
              <a:pPr>
                <a:defRPr/>
              </a:pPr>
              <a:t>05.05.2019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23B5C3-0D62-42E7-A221-C20644AADE2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88616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99AC523-F861-40F8-8FF1-E3738AB3E2FC}" type="datetimeFigureOut">
              <a:rPr lang="ru-RU" smtClean="0"/>
              <a:pPr>
                <a:defRPr/>
              </a:pPr>
              <a:t>05.05.2019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23B5C3-0D62-42E7-A221-C20644AADE2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07228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A05371E-80A7-4B3A-8127-DCAFE0C37748}" type="datetimeFigureOut">
              <a:rPr lang="ru-RU" smtClean="0"/>
              <a:pPr>
                <a:defRPr/>
              </a:pPr>
              <a:t>05.05.2019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BB3A2E-7FDE-41F9-A7CD-D4FD7261E67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703454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7FE4C9-DF73-4E6D-8B27-48BFEDDC0149}" type="datetimeFigureOut">
              <a:rPr lang="ru-RU" smtClean="0"/>
              <a:pPr>
                <a:defRPr/>
              </a:pPr>
              <a:t>05.05.2019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2E461E-20B8-4D01-A11D-17D66BF4C46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683255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704A7B1-0A91-4907-A63B-6AB2DB5E4711}" type="datetimeFigureOut">
              <a:rPr lang="ru-RU" smtClean="0"/>
              <a:pPr>
                <a:defRPr/>
              </a:pPr>
              <a:t>05.05.2019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B54F90-8A17-438B-A9A7-7DC3FA167E2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219384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A36B65-55E7-4775-BE2E-79D3887A5C41}" type="datetimeFigureOut">
              <a:rPr lang="ru-RU" smtClean="0"/>
              <a:pPr>
                <a:defRPr/>
              </a:pPr>
              <a:t>05.05.2019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C4B271-45B0-42A5-897F-367FAD83CE7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398004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06A272-52C9-442C-8E82-AC0D962556CB}" type="datetimeFigureOut">
              <a:rPr lang="ru-RU" smtClean="0"/>
              <a:pPr>
                <a:defRPr/>
              </a:pPr>
              <a:t>05.05.2019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555835-B1FD-488F-BE7F-291E8EA53B3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426745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5DE4F6-840E-457E-A61E-3FE846A643D7}" type="datetimeFigureOut">
              <a:rPr lang="ru-RU" smtClean="0"/>
              <a:pPr>
                <a:defRPr/>
              </a:pPr>
              <a:t>05.05.2019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91B765-15F0-44FF-AD44-D6DB93877AC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97881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7FF6E35-639F-41A5-A4F3-B77F7865878B}" type="datetimeFigureOut">
              <a:rPr lang="ru-RU" smtClean="0"/>
              <a:pPr>
                <a:defRPr/>
              </a:pPr>
              <a:t>05.05.2019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D22CD0-AAAD-4904-B21A-9F4CC7A6059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621435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705E42-5995-4EEF-9503-8D84689EB61C}" type="datetimeFigureOut">
              <a:rPr lang="ru-RU" smtClean="0"/>
              <a:pPr>
                <a:defRPr/>
              </a:pPr>
              <a:t>05.05.2019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8D3423-4833-4E0D-90B9-91B093E8012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746589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1F180B3-2327-419A-A751-91AE0D9D8E90}" type="datetimeFigureOut">
              <a:rPr lang="ru-RU" smtClean="0"/>
              <a:pPr>
                <a:defRPr/>
              </a:pPr>
              <a:t>05.05.2019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0E8DC7-00C3-43F4-9E04-D4B3EFDB8B9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751103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2E8E69-BE18-4176-8360-E40912C22B2A}" type="datetimeFigureOut">
              <a:rPr lang="ru-RU" smtClean="0"/>
              <a:pPr>
                <a:defRPr/>
              </a:pPr>
              <a:t>05.05.2019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6A35AD-A37E-43CC-9BCB-A7BE3A22A74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586938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fld id="{F99AC523-F861-40F8-8FF1-E3738AB3E2FC}" type="datetimeFigureOut">
              <a:rPr lang="ru-RU" smtClean="0"/>
              <a:pPr>
                <a:defRPr/>
              </a:pPr>
              <a:t>05.05.2019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123B5C3-0D62-42E7-A221-C20644AADE2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132712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  <p:sldLayoutId id="2147483796" r:id="rId12"/>
    <p:sldLayoutId id="2147483797" r:id="rId13"/>
    <p:sldLayoutId id="2147483798" r:id="rId14"/>
    <p:sldLayoutId id="2147483799" r:id="rId15"/>
    <p:sldLayoutId id="2147483800" r:id="rId16"/>
    <p:sldLayoutId id="2147483801" r:id="rId17"/>
  </p:sldLayoutIdLst>
  <p:transition spd="slow">
    <p:wipe dir="d"/>
  </p:transition>
  <p:timing>
    <p:tnLst>
      <p:par>
        <p:cTn id="1" dur="indefinite" restart="never" nodeType="tmRoot"/>
      </p:par>
    </p:tnLst>
  </p:timing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4.xml"/><Relationship Id="rId1" Type="http://schemas.openxmlformats.org/officeDocument/2006/relationships/audio" Target="file:///D:\&#1087;&#1077;&#1089;&#1085;&#1080;%20&#1076;&#1083;&#1103;%20&#1087;&#1088;&#1077;&#1079;&#1077;&#1085;&#1090;&#1072;&#1094;&#1080;&#1080;\&#1086;&#1088;&#1082;&#1077;&#1089;&#1090;&#1088;.mp3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4.xml"/><Relationship Id="rId1" Type="http://schemas.openxmlformats.org/officeDocument/2006/relationships/audio" Target="file:///D:\&#1087;&#1077;&#1089;&#1085;&#1080;%20&#1076;&#1083;&#1103;%20&#1087;&#1088;&#1077;&#1079;&#1077;&#1085;&#1090;&#1072;&#1094;&#1080;&#1080;\&#1073;&#1072;&#1083;&#1072;&#1083;&#1072;&#1081;&#1082;&#1072;%202.mp3" TargetMode="Externa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4.xml"/><Relationship Id="rId1" Type="http://schemas.openxmlformats.org/officeDocument/2006/relationships/audio" Target="file:///D:\&#1087;&#1077;&#1089;&#1085;&#1080;%20&#1076;&#1083;&#1103;%20&#1087;&#1088;&#1077;&#1079;&#1077;&#1085;&#1090;&#1072;&#1094;&#1080;&#1080;\&#1076;&#1086;&#1084;&#1088;&#1072;..32.mp3" TargetMode="Externa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slideLayout" Target="../slideLayouts/slideLayout4.xml"/><Relationship Id="rId1" Type="http://schemas.openxmlformats.org/officeDocument/2006/relationships/audio" Target="file:///D:\&#1087;&#1077;&#1089;&#1085;&#1080;%20&#1076;&#1083;&#1103;%20&#1087;&#1088;&#1077;&#1079;&#1077;&#1085;&#1090;&#1072;&#1094;&#1080;&#1080;\&#1075;&#1091;&#1089;&#1083;&#1080;.mp3" TargetMode="Externa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4.xml"/><Relationship Id="rId1" Type="http://schemas.openxmlformats.org/officeDocument/2006/relationships/audio" Target="file:///D:\&#1087;&#1077;&#1089;&#1085;&#1080;%20&#1076;&#1083;&#1103;%20&#1087;&#1088;&#1077;&#1079;&#1077;&#1085;&#1090;&#1072;&#1094;&#1080;&#1080;\&#1088;&#1086;&#1078;&#1086;&#1082;.mp3" TargetMode="Externa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4.xml"/><Relationship Id="rId1" Type="http://schemas.openxmlformats.org/officeDocument/2006/relationships/audio" Target="file:///D:\&#1087;&#1077;&#1089;&#1085;&#1080;%20&#1076;&#1083;&#1103;%20&#1087;&#1088;&#1077;&#1079;&#1077;&#1085;&#1090;&#1072;&#1094;&#1080;&#1080;\&#1089;&#1074;&#1080;&#1088;&#1077;&#1083;&#1100;.mp3" TargetMode="Externa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4.xml"/><Relationship Id="rId1" Type="http://schemas.openxmlformats.org/officeDocument/2006/relationships/audio" Target="file:///D:\&#1087;&#1077;&#1089;&#1085;&#1080;%20&#1076;&#1083;&#1103;%20&#1087;&#1088;&#1077;&#1079;&#1077;&#1085;&#1090;&#1072;&#1094;&#1080;&#1080;\&#1073;&#1072;&#1103;&#1085;.mp3" TargetMode="Externa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4.xml"/><Relationship Id="rId1" Type="http://schemas.openxmlformats.org/officeDocument/2006/relationships/audio" Target="file:///D:\&#1087;&#1077;&#1089;&#1085;&#1080;%20&#1076;&#1083;&#1103;%20&#1087;&#1088;&#1077;&#1079;&#1077;&#1085;&#1090;&#1072;&#1094;&#1080;&#1080;\&#1091;&#1076;&#1072;&#1088;&#1085;&#1099;&#1077;%20&#1080;&#1085;&#1089;&#1090;&#1088;&#1091;&#1084;&#1077;&#1085;&#1090;&#1099;.mp3" TargetMode="Externa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66442" y="332656"/>
            <a:ext cx="6620968" cy="4444727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Русские народные музыкальные инструменты </a:t>
            </a:r>
            <a:br>
              <a:rPr lang="ru-RU" sz="32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r>
              <a:rPr lang="ru-RU" sz="32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/>
            </a:r>
            <a:br>
              <a:rPr lang="ru-RU" sz="3200" dirty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>Подготовила: </a:t>
            </a:r>
            <a:r>
              <a:rPr lang="ru-RU" sz="2000" dirty="0" err="1" smtClean="0"/>
              <a:t>Лубсанова</a:t>
            </a:r>
            <a:r>
              <a:rPr lang="ru-RU" sz="2000" dirty="0" smtClean="0"/>
              <a:t> Надежда Ивановна</a:t>
            </a:r>
            <a:endParaRPr lang="ru-RU" sz="2000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270673454"/>
              </p:ext>
            </p:extLst>
          </p:nvPr>
        </p:nvGraphicFramePr>
        <p:xfrm>
          <a:off x="722376" y="4869160"/>
          <a:ext cx="7882072" cy="180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38" y="214313"/>
            <a:ext cx="8072437" cy="928687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800" b="0" dirty="0" smtClean="0">
                <a:solidFill>
                  <a:schemeClr val="tx1"/>
                </a:solidFill>
              </a:rPr>
              <a:t>Оркестр русских народных инструментов</a:t>
            </a:r>
            <a:endParaRPr lang="ru-RU" sz="2800" b="0" dirty="0">
              <a:solidFill>
                <a:schemeClr val="tx1"/>
              </a:solidFill>
            </a:endParaRPr>
          </a:p>
        </p:txBody>
      </p:sp>
      <p:pic>
        <p:nvPicPr>
          <p:cNvPr id="5" name="Содержимое 4" descr="object_81.1239707653.75125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79512" y="1143000"/>
            <a:ext cx="8280920" cy="5382344"/>
          </a:xfrm>
          <a:effectLst>
            <a:softEdge rad="112500"/>
          </a:effectLst>
        </p:spPr>
      </p:pic>
      <p:pic>
        <p:nvPicPr>
          <p:cNvPr id="6" name="оркестр.mp3">
            <a:hlinkClick r:id="" action="ppaction://media"/>
          </p:cNvPr>
          <p:cNvPicPr>
            <a:picLocks noGrp="1" noRot="1" noChangeAspect="1"/>
          </p:cNvPicPr>
          <p:nvPr>
            <p:ph sz="half" idx="2"/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5586413" y="3851275"/>
            <a:ext cx="609600" cy="609600"/>
          </a:xfrm>
        </p:spPr>
      </p:pic>
      <p:pic>
        <p:nvPicPr>
          <p:cNvPr id="7" name="оркестр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8429625" y="61436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52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652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500702"/>
            <a:ext cx="8183880" cy="1051560"/>
          </a:xfrm>
          <a:scene3d>
            <a:camera prst="orthographicFront">
              <a:rot lat="0" lon="0" rev="0"/>
            </a:camera>
            <a:lightRig rig="threePt" dir="t"/>
          </a:scene3d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Русские </a:t>
            </a:r>
            <a:r>
              <a:rPr lang="ru-RU" sz="4000" dirty="0" smtClean="0">
                <a:solidFill>
                  <a:schemeClr val="tx1"/>
                </a:solidFill>
              </a:rPr>
              <a:t>народные</a:t>
            </a:r>
            <a:r>
              <a:rPr lang="ru-RU" dirty="0" smtClean="0">
                <a:solidFill>
                  <a:schemeClr val="tx1"/>
                </a:solidFill>
              </a:rPr>
              <a:t> музыкальные инструменты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47b9371a5ec847a6416d19e09506ac86_X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500042"/>
            <a:ext cx="8001056" cy="5143536"/>
          </a:xfrm>
          <a:effectLst>
            <a:softEdge rad="112500"/>
          </a:effec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500" y="571500"/>
            <a:ext cx="3286125" cy="64293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b="0" dirty="0" smtClean="0">
                <a:solidFill>
                  <a:schemeClr val="tx1"/>
                </a:solidFill>
              </a:rPr>
              <a:t>Балалайка</a:t>
            </a:r>
            <a:endParaRPr lang="ru-RU" b="0" dirty="0">
              <a:solidFill>
                <a:schemeClr val="tx1"/>
              </a:solidFill>
            </a:endParaRPr>
          </a:p>
        </p:txBody>
      </p:sp>
      <p:pic>
        <p:nvPicPr>
          <p:cNvPr id="5" name="Содержимое 4" descr="1235420168_re_balalajka2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140270" y="2060575"/>
            <a:ext cx="2672460" cy="4195763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387" name="Содержимое 3"/>
          <p:cNvSpPr>
            <a:spLocks noGrp="1"/>
          </p:cNvSpPr>
          <p:nvPr>
            <p:ph sz="half" idx="2"/>
          </p:nvPr>
        </p:nvSpPr>
        <p:spPr>
          <a:xfrm>
            <a:off x="4756150" y="1785938"/>
            <a:ext cx="3930650" cy="3133725"/>
          </a:xfrm>
        </p:spPr>
        <p:txBody>
          <a:bodyPr/>
          <a:lstStyle/>
          <a:p>
            <a:r>
              <a:rPr lang="ru-RU" smtClean="0"/>
              <a:t>Впервые название "балалайка" встречается в письменных памятниках времён Петра Великого.</a:t>
            </a:r>
          </a:p>
        </p:txBody>
      </p:sp>
      <p:pic>
        <p:nvPicPr>
          <p:cNvPr id="7" name="балалайка 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429625" y="61245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92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8813" y="500063"/>
            <a:ext cx="2500312" cy="10509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b="0" dirty="0" smtClean="0">
                <a:solidFill>
                  <a:schemeClr val="tx1"/>
                </a:solidFill>
              </a:rPr>
              <a:t>Домра</a:t>
            </a:r>
            <a:endParaRPr lang="ru-RU" b="0" dirty="0">
              <a:solidFill>
                <a:schemeClr val="tx1"/>
              </a:solidFill>
            </a:endParaRPr>
          </a:p>
        </p:txBody>
      </p:sp>
      <p:pic>
        <p:nvPicPr>
          <p:cNvPr id="17410" name="Содержимое 4" descr="88bf4eda3365650dcdc92112b84914c6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827088" y="2833428"/>
            <a:ext cx="3298825" cy="2650056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6150" y="1785938"/>
            <a:ext cx="3930650" cy="3429000"/>
          </a:xfrm>
        </p:spPr>
        <p:txBody>
          <a:bodyPr>
            <a:normAutofit/>
          </a:bodyPr>
          <a:lstStyle/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Первым русским историческим письменным свидетельством о домре можно считать запись в старинной новгородской книге конца XV - начала XVI веков о Калинке - "домрачее". </a:t>
            </a:r>
            <a:endParaRPr lang="ru-RU" dirty="0"/>
          </a:p>
        </p:txBody>
      </p:sp>
      <p:pic>
        <p:nvPicPr>
          <p:cNvPr id="6" name="домра..3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429625" y="61436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05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0250" y="428625"/>
            <a:ext cx="1785938" cy="10509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b="0" dirty="0" smtClean="0">
                <a:solidFill>
                  <a:schemeClr val="tx1"/>
                </a:solidFill>
              </a:rPr>
              <a:t>Гусли</a:t>
            </a:r>
            <a:endParaRPr lang="ru-RU" b="0" dirty="0">
              <a:solidFill>
                <a:schemeClr val="tx1"/>
              </a:solidFill>
            </a:endParaRPr>
          </a:p>
        </p:txBody>
      </p:sp>
      <p:pic>
        <p:nvPicPr>
          <p:cNvPr id="5" name="Содержимое 4" descr="gusli_15_str_1000_enl.gif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827088" y="3470651"/>
            <a:ext cx="3298825" cy="1375610"/>
          </a:xfrm>
          <a:effectLst>
            <a:softEdge rad="112500"/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86313" y="1785938"/>
            <a:ext cx="3829050" cy="3633787"/>
          </a:xfrm>
        </p:spPr>
        <p:txBody>
          <a:bodyPr>
            <a:normAutofit/>
          </a:bodyPr>
          <a:lstStyle/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Гусли звучали в повседневном быту и на торжественных церемониях. На гуслях играют былинные богатыри Добрыня Никитич и Соловей </a:t>
            </a:r>
            <a:r>
              <a:rPr lang="ru-RU" dirty="0" err="1" smtClean="0"/>
              <a:t>Будимирович</a:t>
            </a:r>
            <a:r>
              <a:rPr lang="ru-RU" dirty="0" smtClean="0"/>
              <a:t>, боярин </a:t>
            </a:r>
            <a:r>
              <a:rPr lang="ru-RU" dirty="0" err="1" smtClean="0"/>
              <a:t>Ставр</a:t>
            </a:r>
            <a:r>
              <a:rPr lang="ru-RU" dirty="0" smtClean="0"/>
              <a:t> </a:t>
            </a:r>
            <a:r>
              <a:rPr lang="ru-RU" dirty="0" err="1" smtClean="0"/>
              <a:t>Годионович</a:t>
            </a:r>
            <a:r>
              <a:rPr lang="ru-RU" dirty="0" smtClean="0"/>
              <a:t> и новгородский гость Садко.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  <p:pic>
        <p:nvPicPr>
          <p:cNvPr id="6" name="гусли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501063" y="60721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55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4563" y="642938"/>
            <a:ext cx="1857375" cy="71437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b="0" dirty="0" smtClean="0">
                <a:solidFill>
                  <a:schemeClr val="tx1"/>
                </a:solidFill>
              </a:rPr>
              <a:t>Рожок</a:t>
            </a:r>
            <a:endParaRPr lang="ru-RU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pic>
        <p:nvPicPr>
          <p:cNvPr id="7" name="Содержимое 6" descr="p4_roj-rus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827088" y="2921397"/>
            <a:ext cx="3298825" cy="2474118"/>
          </a:xfrm>
          <a:effectLst>
            <a:softEdge rad="112500"/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86313" y="1643063"/>
            <a:ext cx="3932237" cy="3857625"/>
          </a:xfrm>
        </p:spPr>
        <p:txBody>
          <a:bodyPr>
            <a:normAutofit/>
          </a:bodyPr>
          <a:lstStyle/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Первые письменные свидетельства о рожке появляются только во второй половине XVIII в. в описаниях музыкальных инструментов. В них рожок предстаёт как широко распространённый, исконно русский инструмент.</a:t>
            </a:r>
            <a:endParaRPr lang="ru-RU" dirty="0"/>
          </a:p>
        </p:txBody>
      </p:sp>
      <p:pic>
        <p:nvPicPr>
          <p:cNvPr id="5" name="рожок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501063" y="61436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99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8875" y="785813"/>
            <a:ext cx="2282825" cy="750887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b="0" dirty="0" smtClean="0">
                <a:solidFill>
                  <a:schemeClr val="tx1"/>
                </a:solidFill>
              </a:rPr>
              <a:t>Свирель</a:t>
            </a:r>
            <a:endParaRPr lang="ru-RU" b="0" dirty="0">
              <a:solidFill>
                <a:schemeClr val="tx1"/>
              </a:solidFill>
            </a:endParaRPr>
          </a:p>
        </p:txBody>
      </p:sp>
      <p:pic>
        <p:nvPicPr>
          <p:cNvPr id="20482" name="Содержимое 4" descr="i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404938" y="3444081"/>
            <a:ext cx="2143125" cy="1428750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14875" y="1714500"/>
            <a:ext cx="3932238" cy="3776663"/>
          </a:xfrm>
        </p:spPr>
        <p:txBody>
          <a:bodyPr>
            <a:normAutofit/>
          </a:bodyPr>
          <a:lstStyle/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Свирель представляет собой простую деревянную дудку.  Изготавливается инструмент из крушины, орешника, клёна, ясеня или черёмухи.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  <p:pic>
        <p:nvPicPr>
          <p:cNvPr id="6" name="свирель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501063" y="61436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50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88" y="642938"/>
            <a:ext cx="4854575" cy="67945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b="0" dirty="0" smtClean="0">
                <a:solidFill>
                  <a:schemeClr val="tx1"/>
                </a:solidFill>
              </a:rPr>
              <a:t>Гармоника и баян</a:t>
            </a:r>
            <a:endParaRPr lang="ru-RU" b="0" dirty="0">
              <a:solidFill>
                <a:schemeClr val="tx1"/>
              </a:solidFill>
            </a:endParaRPr>
          </a:p>
        </p:txBody>
      </p:sp>
      <p:pic>
        <p:nvPicPr>
          <p:cNvPr id="7" name="Содержимое 6" descr="i88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524000" y="3444081"/>
            <a:ext cx="1905000" cy="1428750"/>
          </a:xfrm>
          <a:effectLst>
            <a:softEdge rad="112500"/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14875" y="1357313"/>
            <a:ext cx="3932238" cy="4389437"/>
          </a:xfrm>
        </p:spPr>
        <p:txBody>
          <a:bodyPr>
            <a:normAutofit/>
          </a:bodyPr>
          <a:lstStyle/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Баян - один из наиболее совершенных из существующих в настоящее время хроматических </a:t>
            </a:r>
            <a:r>
              <a:rPr lang="ru-RU" dirty="0" err="1" smtClean="0"/>
              <a:t>гаpмоник</a:t>
            </a:r>
            <a:r>
              <a:rPr lang="ru-RU" dirty="0" smtClean="0"/>
              <a:t>. Впервые название "баян" встречается в афишах и рекламах начиная с 1891 года. До этого времени подобный инструмент назывался гармоника.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  <p:pic>
        <p:nvPicPr>
          <p:cNvPr id="5" name="баян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501063" y="61436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11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38" y="357188"/>
            <a:ext cx="5640387" cy="6223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0" dirty="0" smtClean="0">
                <a:solidFill>
                  <a:schemeClr val="tx1"/>
                </a:solidFill>
              </a:rPr>
              <a:t>Ударные инструменты</a:t>
            </a:r>
            <a:endParaRPr lang="ru-RU" b="0" dirty="0">
              <a:solidFill>
                <a:schemeClr val="tx1"/>
              </a:solidFill>
            </a:endParaRPr>
          </a:p>
        </p:txBody>
      </p:sp>
      <p:pic>
        <p:nvPicPr>
          <p:cNvPr id="5" name="Содержимое 4" descr="490bb19d115f07c38d77207d0fa2114f.640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827088" y="2916243"/>
            <a:ext cx="3298825" cy="2484427"/>
          </a:xfrm>
          <a:effectLst>
            <a:softEdge rad="112500"/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85750" y="5643563"/>
            <a:ext cx="9286875" cy="571500"/>
          </a:xfrm>
        </p:spPr>
        <p:txBody>
          <a:bodyPr>
            <a:normAutofit/>
          </a:bodyPr>
          <a:lstStyle/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Ложки, </a:t>
            </a:r>
            <a:r>
              <a:rPr lang="ru-RU" dirty="0" err="1" smtClean="0"/>
              <a:t>трещётка</a:t>
            </a:r>
            <a:r>
              <a:rPr lang="ru-RU" dirty="0" smtClean="0"/>
              <a:t>, бубен, рубель, колокольчики, бубенчики.</a:t>
            </a:r>
            <a:endParaRPr lang="ru-RU" dirty="0"/>
          </a:p>
        </p:txBody>
      </p:sp>
      <p:pic>
        <p:nvPicPr>
          <p:cNvPr id="6" name="ударные инструменты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501063" y="61436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44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328</TotalTime>
  <Words>201</Words>
  <Application>Microsoft Office PowerPoint</Application>
  <PresentationFormat>Экран (4:3)</PresentationFormat>
  <Paragraphs>18</Paragraphs>
  <Slides>10</Slides>
  <Notes>0</Notes>
  <HiddenSlides>0</HiddenSlides>
  <MMClips>9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Century Gothic</vt:lpstr>
      <vt:lpstr>Wingdings 2</vt:lpstr>
      <vt:lpstr>Wingdings 3</vt:lpstr>
      <vt:lpstr>Ион</vt:lpstr>
      <vt:lpstr>Русские народные музыкальные инструменты        Подготовила: Лубсанова Надежда Ивановна</vt:lpstr>
      <vt:lpstr>Русские народные музыкальные инструменты</vt:lpstr>
      <vt:lpstr>Балалайка</vt:lpstr>
      <vt:lpstr>Домра</vt:lpstr>
      <vt:lpstr>Гусли</vt:lpstr>
      <vt:lpstr>Рожок</vt:lpstr>
      <vt:lpstr>Свирель</vt:lpstr>
      <vt:lpstr>Гармоника и баян</vt:lpstr>
      <vt:lpstr>Ударные инструменты</vt:lpstr>
      <vt:lpstr>Оркестр русских народных инструментов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Народные музыкальные инструменты</dc:title>
  <dc:creator>пользователь</dc:creator>
  <cp:lastModifiedBy>Воспитатели</cp:lastModifiedBy>
  <cp:revision>40</cp:revision>
  <dcterms:created xsi:type="dcterms:W3CDTF">2014-04-12T15:03:01Z</dcterms:created>
  <dcterms:modified xsi:type="dcterms:W3CDTF">2019-05-05T11:09:33Z</dcterms:modified>
</cp:coreProperties>
</file>