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303" r:id="rId2"/>
    <p:sldId id="305" r:id="rId3"/>
    <p:sldId id="306" r:id="rId4"/>
    <p:sldId id="314" r:id="rId5"/>
    <p:sldId id="280" r:id="rId6"/>
    <p:sldId id="302" r:id="rId7"/>
    <p:sldId id="282" r:id="rId8"/>
    <p:sldId id="281" r:id="rId9"/>
    <p:sldId id="304" r:id="rId10"/>
    <p:sldId id="307" r:id="rId11"/>
    <p:sldId id="300" r:id="rId12"/>
    <p:sldId id="285" r:id="rId13"/>
    <p:sldId id="293" r:id="rId14"/>
    <p:sldId id="317" r:id="rId15"/>
    <p:sldId id="295" r:id="rId16"/>
    <p:sldId id="286" r:id="rId17"/>
    <p:sldId id="310" r:id="rId18"/>
    <p:sldId id="313" r:id="rId19"/>
    <p:sldId id="275" r:id="rId20"/>
    <p:sldId id="290" r:id="rId21"/>
    <p:sldId id="291" r:id="rId22"/>
    <p:sldId id="292" r:id="rId23"/>
    <p:sldId id="315" r:id="rId24"/>
    <p:sldId id="272" r:id="rId25"/>
    <p:sldId id="277" r:id="rId26"/>
    <p:sldId id="283" r:id="rId27"/>
    <p:sldId id="296" r:id="rId28"/>
    <p:sldId id="278" r:id="rId29"/>
    <p:sldId id="316" r:id="rId30"/>
  </p:sldIdLst>
  <p:sldSz cx="9144000" cy="6858000" type="screen4x3"/>
  <p:notesSz cx="6888163" cy="100203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4/25/2019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5" name="Picture 3" descr="C:\Users\Таня\Downloads\shutterstock_21258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29"/>
            <a:ext cx="9144000" cy="682227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 rot="20549413">
            <a:off x="1390747" y="931941"/>
            <a:ext cx="675393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6000" b="1" dirty="0" smtClean="0">
                <a:solidFill>
                  <a:srgbClr val="FF0000"/>
                </a:solidFill>
                <a:latin typeface="Arial Black" pitchFamily="34" charset="0"/>
              </a:rPr>
              <a:t>Музыкальные инструменты</a:t>
            </a:r>
            <a:endParaRPr lang="ru-RU" sz="60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90801" y="4800600"/>
            <a:ext cx="5791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Загадки с картинками</a:t>
            </a:r>
            <a:endParaRPr lang="ru-RU" sz="4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18402" y="685800"/>
            <a:ext cx="45071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u="sng" dirty="0" smtClean="0"/>
              <a:t> 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762001"/>
            <a:ext cx="8915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solidFill>
                  <a:srgbClr val="FF0000"/>
                </a:solidFill>
              </a:rPr>
              <a:t>Духoвы́е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музыка́льные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инструме́нты</a:t>
            </a:r>
            <a:r>
              <a:rPr lang="ru-RU" sz="2800" dirty="0" smtClean="0"/>
              <a:t> </a:t>
            </a:r>
          </a:p>
          <a:p>
            <a:pPr algn="ctr"/>
            <a:endParaRPr lang="ru-RU" sz="2800" dirty="0"/>
          </a:p>
          <a:p>
            <a:pPr algn="ctr"/>
            <a:r>
              <a:rPr lang="ru-RU" sz="2000" dirty="0" smtClean="0"/>
              <a:t>представляют собой деревянные, металлические трубки различной  формы. 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300" y="2286000"/>
            <a:ext cx="89154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П</a:t>
            </a:r>
            <a:r>
              <a:rPr lang="ru-RU" sz="2000" dirty="0" smtClean="0"/>
              <a:t>ринцип игры на инструменте  основывается на посылании  струи воздуха в специальное отверстие и для регулировки высоты звучания закрывания специальных отверстий клапанами. </a:t>
            </a:r>
          </a:p>
          <a:p>
            <a:pPr algn="ctr"/>
            <a:endParaRPr lang="ru-RU" sz="2000" dirty="0" smtClean="0"/>
          </a:p>
          <a:p>
            <a:r>
              <a:rPr lang="ru-RU" sz="2000" b="1" dirty="0" smtClean="0"/>
              <a:t>К деревянным духовым инструментам относятся </a:t>
            </a:r>
            <a:r>
              <a:rPr lang="ru-RU" dirty="0" smtClean="0"/>
              <a:t> </a:t>
            </a:r>
            <a:r>
              <a:rPr lang="ru-RU" sz="2400" b="1" dirty="0" smtClean="0">
                <a:solidFill>
                  <a:srgbClr val="FF0000"/>
                </a:solidFill>
              </a:rPr>
              <a:t>флейта, гобой, кларнет, </a:t>
            </a:r>
            <a:r>
              <a:rPr lang="ru-RU" sz="2400" b="1" u="sng" dirty="0" smtClean="0">
                <a:solidFill>
                  <a:srgbClr val="FF0000"/>
                </a:solidFill>
              </a:rPr>
              <a:t>фагот</a:t>
            </a:r>
            <a:r>
              <a:rPr lang="ru-RU" sz="2400" b="1" dirty="0" smtClean="0">
                <a:solidFill>
                  <a:srgbClr val="FF0000"/>
                </a:solidFill>
              </a:rPr>
              <a:t>, саксофон.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300" y="4372079"/>
            <a:ext cx="8925838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/>
          </a:p>
          <a:p>
            <a:pPr algn="ctr"/>
            <a:r>
              <a:rPr lang="ru-RU" sz="2000" b="1" dirty="0" smtClean="0"/>
              <a:t>К медным духовым инструментам относятся</a:t>
            </a:r>
          </a:p>
          <a:p>
            <a:pPr algn="ctr"/>
            <a:r>
              <a:rPr lang="ru-RU" sz="2000" b="1" dirty="0" smtClean="0"/>
              <a:t> </a:t>
            </a:r>
            <a:r>
              <a:rPr lang="ru-RU" sz="2400" b="1" dirty="0" smtClean="0"/>
              <a:t> </a:t>
            </a:r>
            <a:r>
              <a:rPr lang="ru-RU" sz="2400" b="1" dirty="0" smtClean="0">
                <a:solidFill>
                  <a:srgbClr val="FF0000"/>
                </a:solidFill>
              </a:rPr>
              <a:t>валторна, труба, тромбон, туба.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Саксофон</a:t>
            </a:r>
            <a:endParaRPr lang="ru-RU" dirty="0"/>
          </a:p>
        </p:txBody>
      </p:sp>
      <p:pic>
        <p:nvPicPr>
          <p:cNvPr id="48130" name="Picture 2" descr="C:\Users\Таня\Downloads\i (17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533400" y="2667000"/>
            <a:ext cx="3505200" cy="35052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Он на солнце заблестит,</a:t>
            </a:r>
            <a:br>
              <a:rPr lang="ru-RU" b="1" dirty="0" smtClean="0"/>
            </a:br>
            <a:r>
              <a:rPr lang="ru-RU" b="1" dirty="0" smtClean="0"/>
              <a:t>Нежным звуком одарит.</a:t>
            </a:r>
            <a:br>
              <a:rPr lang="ru-RU" b="1" dirty="0" smtClean="0"/>
            </a:br>
            <a:r>
              <a:rPr lang="ru-RU" b="1" dirty="0" smtClean="0"/>
              <a:t>В джазе самый первый он,</a:t>
            </a:r>
            <a:br>
              <a:rPr lang="ru-RU" b="1" dirty="0" smtClean="0"/>
            </a:br>
            <a:r>
              <a:rPr lang="ru-RU" b="1" dirty="0" smtClean="0"/>
              <a:t>Серебристый … 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Трубы</a:t>
            </a:r>
            <a:endParaRPr lang="ru-RU" dirty="0"/>
          </a:p>
        </p:txBody>
      </p:sp>
      <p:pic>
        <p:nvPicPr>
          <p:cNvPr id="32770" name="Picture 2" descr="C:\Users\Таня\Downloads\i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168308" y="3063908"/>
            <a:ext cx="4451415" cy="22860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 </a:t>
            </a:r>
          </a:p>
          <a:p>
            <a:pPr algn="ctr">
              <a:buNone/>
            </a:pPr>
            <a:r>
              <a:rPr lang="ru-RU" b="1" dirty="0" smtClean="0"/>
              <a:t>Первые марши играют военные,</a:t>
            </a:r>
            <a:br>
              <a:rPr lang="ru-RU" b="1" dirty="0" smtClean="0"/>
            </a:br>
            <a:r>
              <a:rPr lang="ru-RU" b="1" dirty="0" smtClean="0"/>
              <a:t> Дяденьки дуют лишь в них здоровенные.</a:t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    Тромбон</a:t>
            </a:r>
            <a:endParaRPr lang="ru-RU" dirty="0"/>
          </a:p>
        </p:txBody>
      </p:sp>
      <p:pic>
        <p:nvPicPr>
          <p:cNvPr id="38914" name="Picture 2" descr="C:\Users\Таня\Downloads\Conn62HBassTrombone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590800"/>
            <a:ext cx="4546023" cy="22860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24400" y="1600201"/>
            <a:ext cx="3810000" cy="3886199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   Громче всех в оркестре он.</a:t>
            </a:r>
          </a:p>
          <a:p>
            <a:pPr algn="ctr">
              <a:buNone/>
            </a:pPr>
            <a:r>
              <a:rPr lang="ru-RU" b="1" dirty="0" smtClean="0"/>
              <a:t>Как       зовут </a:t>
            </a:r>
            <a:r>
              <a:rPr lang="ru-RU" dirty="0" smtClean="0"/>
              <a:t>   </a:t>
            </a:r>
            <a:r>
              <a:rPr lang="ru-RU" b="1" dirty="0">
                <a:solidFill>
                  <a:prstClr val="black"/>
                </a:solidFill>
              </a:rPr>
              <a:t>его?     </a:t>
            </a:r>
            <a:r>
              <a:rPr lang="ru-RU" dirty="0" smtClean="0"/>
              <a:t>                                                                     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ИНСТРУМЕНТЫ\ДУДОЧК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86779" y="2626289"/>
            <a:ext cx="4357996" cy="2687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40278" y="560579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solidFill>
                  <a:srgbClr val="FF0000"/>
                </a:solidFill>
              </a:rPr>
              <a:t>ДУДОЧКА</a:t>
            </a:r>
            <a:endParaRPr lang="ru-RU" sz="2800" b="1" u="sng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695235"/>
            <a:ext cx="663995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122100"/>
                </a:solidFill>
                <a:latin typeface="tahoma"/>
              </a:rPr>
              <a:t>Если хочешь поиграть,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122100"/>
                </a:solidFill>
                <a:latin typeface="tahoma"/>
              </a:rPr>
              <a:t>Нужно в руки ее взять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122100"/>
                </a:solidFill>
                <a:latin typeface="tahoma"/>
              </a:rPr>
              <a:t>И подуть в нее слегка-будет музыка слышна.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122100"/>
                </a:solidFill>
                <a:latin typeface="tahoma"/>
              </a:rPr>
              <a:t>Подумайте минуточку... что же это?</a:t>
            </a:r>
            <a:endParaRPr lang="ru-RU" sz="2400" dirty="0"/>
          </a:p>
        </p:txBody>
      </p:sp>
      <p:pic>
        <p:nvPicPr>
          <p:cNvPr id="5" name="Picture 2" descr="C:\Users\Таня\Desktop\муз.инструменты\i (11)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8309610">
            <a:off x="564302" y="3388635"/>
            <a:ext cx="3429000" cy="2143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76328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    Флейта</a:t>
            </a:r>
            <a:endParaRPr lang="ru-RU" dirty="0"/>
          </a:p>
        </p:txBody>
      </p:sp>
      <p:pic>
        <p:nvPicPr>
          <p:cNvPr id="37890" name="Picture 2" descr="C:\Users\Таня\Downloads\i (8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2514600"/>
            <a:ext cx="2971800" cy="29718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Весёлая птичка в орешнике пела,</a:t>
            </a:r>
          </a:p>
          <a:p>
            <a:pPr algn="ctr">
              <a:buNone/>
            </a:pPr>
            <a:r>
              <a:rPr lang="ru-RU" b="1" dirty="0" smtClean="0"/>
              <a:t>Лесного ручья где–то струйка звенела,</a:t>
            </a:r>
          </a:p>
          <a:p>
            <a:pPr algn="ctr">
              <a:buNone/>
            </a:pPr>
            <a:r>
              <a:rPr lang="ru-RU" b="1" dirty="0" smtClean="0"/>
              <a:t>А, может, в траве колокольчик звенел?</a:t>
            </a:r>
          </a:p>
          <a:p>
            <a:pPr algn="ctr">
              <a:buNone/>
            </a:pPr>
            <a:r>
              <a:rPr lang="ru-RU" b="1" dirty="0" smtClean="0"/>
              <a:t>А, может, не птичка, а ветер свистел?</a:t>
            </a:r>
          </a:p>
          <a:p>
            <a:pPr algn="ctr">
              <a:buNone/>
            </a:pPr>
            <a:r>
              <a:rPr lang="ru-RU" b="1" dirty="0" smtClean="0"/>
              <a:t>Весёлую, звонкую песенку лета</a:t>
            </a:r>
          </a:p>
          <a:p>
            <a:pPr algn="ctr">
              <a:buNone/>
            </a:pPr>
            <a:r>
              <a:rPr lang="ru-RU" b="1" dirty="0" smtClean="0"/>
              <a:t>Пропела волшебная дудочка…                                                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Гобой</a:t>
            </a:r>
            <a:endParaRPr lang="ru-RU" dirty="0"/>
          </a:p>
        </p:txBody>
      </p:sp>
      <p:pic>
        <p:nvPicPr>
          <p:cNvPr id="5" name="Picture 3" descr="C:\Users\Таня\Downloads\i (5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4564" y="2362200"/>
            <a:ext cx="4163340" cy="2877885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Задумчивей его в оркестре нет. </a:t>
            </a:r>
          </a:p>
          <a:p>
            <a:pPr algn="ctr">
              <a:buNone/>
            </a:pPr>
            <a:r>
              <a:rPr lang="ru-RU" b="1" dirty="0" smtClean="0"/>
              <a:t>Он был простым пастушеским, </a:t>
            </a:r>
          </a:p>
          <a:p>
            <a:pPr algn="ctr">
              <a:buNone/>
            </a:pPr>
            <a:r>
              <a:rPr lang="ru-RU" b="1" dirty="0" smtClean="0"/>
              <a:t>рожком пел песни он когда–то над лужком…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753" y="3200400"/>
            <a:ext cx="91440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lang="ru-RU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дарные инструменты это-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Л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итавры,</a:t>
            </a:r>
            <a:r>
              <a:rPr lang="ru-RU" sz="2000" b="1" dirty="0" smtClean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ксилофон, металлофон,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колокольчики;</a:t>
            </a:r>
            <a:endParaRPr lang="ru-RU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барабаны,</a:t>
            </a:r>
            <a:r>
              <a:rPr lang="ru-RU" sz="2000" b="1" dirty="0" smtClean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треугольник,</a:t>
            </a:r>
            <a:r>
              <a:rPr lang="ru-RU" sz="2000" b="1" dirty="0" smtClean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тарелки,</a:t>
            </a:r>
            <a:r>
              <a:rPr lang="ru-RU" sz="2000" b="1" dirty="0" smtClean="0">
                <a:solidFill>
                  <a:srgbClr val="FF0000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бубен,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Кастаньеты.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1295400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/>
              <a:t>Уда́рные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музыка́льные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инструме́нты</a:t>
            </a:r>
            <a:r>
              <a:rPr lang="ru-RU" sz="2400" dirty="0" smtClean="0"/>
              <a:t> —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звук  извлекается ударом  молоточков,  палочек . </a:t>
            </a:r>
            <a:endParaRPr lang="ru-RU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Таня\Downloads\i (20)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52599" y="1200149"/>
            <a:ext cx="2909199" cy="224423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50150" y="3270169"/>
            <a:ext cx="45140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Ксилофон</a:t>
            </a:r>
            <a:endParaRPr lang="ru-RU" sz="2000" b="1" dirty="0">
              <a:solidFill>
                <a:srgbClr val="FF0000"/>
              </a:solidFill>
            </a:endParaRPr>
          </a:p>
        </p:txBody>
      </p:sp>
      <p:pic>
        <p:nvPicPr>
          <p:cNvPr id="47106" name="Picture 2" descr="C:\Users\Таня\Downloads\i (2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1303" y="1493593"/>
            <a:ext cx="2692098" cy="195079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400800" y="3470224"/>
            <a:ext cx="14477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Литавры</a:t>
            </a:r>
            <a:endParaRPr lang="ru-RU" sz="2000" b="1" dirty="0">
              <a:solidFill>
                <a:srgbClr val="FF0000"/>
              </a:solidFill>
            </a:endParaRPr>
          </a:p>
        </p:txBody>
      </p:sp>
      <p:pic>
        <p:nvPicPr>
          <p:cNvPr id="47107" name="Picture 3" descr="C:\Users\Таня\Downloads\i (2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63561" y="4189121"/>
            <a:ext cx="3158575" cy="1735481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838200" y="5867400"/>
            <a:ext cx="43648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Кастаньеты</a:t>
            </a:r>
            <a:endParaRPr lang="ru-RU" sz="2000" b="1" dirty="0">
              <a:solidFill>
                <a:srgbClr val="FF0000"/>
              </a:solidFill>
            </a:endParaRPr>
          </a:p>
        </p:txBody>
      </p:sp>
      <p:pic>
        <p:nvPicPr>
          <p:cNvPr id="47108" name="Picture 4" descr="C:\Users\Таня\Downloads\i (23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62600" y="4189121"/>
            <a:ext cx="2590800" cy="173736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6172200" y="6052066"/>
            <a:ext cx="119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Бубен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228600"/>
            <a:ext cx="4648200" cy="1277112"/>
          </a:xfrm>
        </p:spPr>
        <p:txBody>
          <a:bodyPr/>
          <a:lstStyle/>
          <a:p>
            <a:r>
              <a:rPr lang="ru-RU" b="1" dirty="0" smtClean="0"/>
              <a:t>Колокольчики</a:t>
            </a:r>
            <a:endParaRPr lang="ru-RU" dirty="0"/>
          </a:p>
        </p:txBody>
      </p:sp>
      <p:pic>
        <p:nvPicPr>
          <p:cNvPr id="5" name="Picture 2" descr="C:\Users\Таня\Desktop\муз.инструменты\i (12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030266" y="891540"/>
            <a:ext cx="2743200" cy="253746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3185315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Купи, денег не жалей Со мной ехать веселей.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Голова об шапку — бом!</a:t>
            </a:r>
            <a:br>
              <a:rPr lang="ru-RU" b="1" dirty="0" smtClean="0"/>
            </a:br>
            <a:r>
              <a:rPr lang="ru-RU" b="1" dirty="0" smtClean="0"/>
              <a:t>И на всю округу — гром!</a:t>
            </a:r>
            <a:br>
              <a:rPr lang="ru-RU" b="1" dirty="0" smtClean="0"/>
            </a:br>
            <a:endParaRPr lang="ru-RU" dirty="0" smtClean="0"/>
          </a:p>
          <a:p>
            <a:pPr algn="ctr"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 descr="C:\Users\acer\Desktop\ИНСТРУМЕНТЫ\КОЛОКОЛЬЧИКИ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3200400"/>
            <a:ext cx="44577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cer\Desktop\img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8266" y="3429000"/>
            <a:ext cx="42672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Музыка́льные</a:t>
            </a:r>
            <a:r>
              <a:rPr lang="ru-RU" b="1" dirty="0" smtClean="0"/>
              <a:t> </a:t>
            </a:r>
            <a:r>
              <a:rPr lang="ru-RU" b="1" dirty="0" err="1" smtClean="0"/>
              <a:t>инструме́нты</a:t>
            </a:r>
            <a:r>
              <a:rPr lang="ru-RU" b="1" dirty="0" smtClean="0"/>
              <a:t> 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 предметы, с помощью которых извлекаются различные музыкальные звуки для исполнения музыкального произведения.</a:t>
            </a:r>
          </a:p>
          <a:p>
            <a:pPr algn="ctr">
              <a:buNone/>
            </a:pP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Музыкальные инструменты подразделяются на</a:t>
            </a:r>
          </a:p>
          <a:p>
            <a:pPr algn="ctr">
              <a:buNone/>
            </a:pPr>
            <a:r>
              <a:rPr lang="ru-RU" sz="2400" dirty="0" smtClean="0"/>
              <a:t>          несколько  </a:t>
            </a:r>
            <a:r>
              <a:rPr lang="ru-RU" sz="2400" dirty="0">
                <a:solidFill>
                  <a:prstClr val="black"/>
                </a:solidFill>
              </a:rPr>
              <a:t>  групп: </a:t>
            </a:r>
            <a:r>
              <a:rPr lang="ru-RU" sz="2400" dirty="0" smtClean="0">
                <a:solidFill>
                  <a:srgbClr val="FF0000"/>
                </a:solidFill>
              </a:rPr>
              <a:t>струнные, духовые, ударные. клавишные инструменты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Тарелки</a:t>
            </a:r>
            <a:endParaRPr lang="ru-RU" dirty="0"/>
          </a:p>
        </p:txBody>
      </p:sp>
      <p:pic>
        <p:nvPicPr>
          <p:cNvPr id="41986" name="Picture 2" descr="C:\Users\Таня\Downloads\i (11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762000" y="2209800"/>
            <a:ext cx="2667000" cy="3585882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Знайте они с барабаном соседи. Сделаны они из меди.</a:t>
            </a:r>
          </a:p>
          <a:p>
            <a:pPr algn="ctr">
              <a:buNone/>
            </a:pPr>
            <a:r>
              <a:rPr lang="ru-RU" b="1" dirty="0" smtClean="0"/>
              <a:t>Вовремя нужно руками взмахнуть, звонко ударить, потом отдохнуть.</a:t>
            </a:r>
          </a:p>
          <a:p>
            <a:pPr algn="ctr">
              <a:buNone/>
            </a:pPr>
            <a:r>
              <a:rPr lang="ru-RU" b="1" dirty="0" smtClean="0"/>
              <a:t>Партия их не пустяк, не безделка, в музыке тоже бывают… </a:t>
            </a:r>
            <a:r>
              <a:rPr lang="ru-RU" dirty="0" smtClean="0"/>
              <a:t>  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Треугольник</a:t>
            </a:r>
            <a:endParaRPr lang="ru-RU" dirty="0"/>
          </a:p>
        </p:txBody>
      </p:sp>
      <p:pic>
        <p:nvPicPr>
          <p:cNvPr id="40962" name="Picture 2" descr="C:\Users\Таня\Downloads\i (10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685800" y="2438400"/>
            <a:ext cx="3200400" cy="32004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678525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В самый сказочный момент  вступит этот инструмент.</a:t>
            </a:r>
          </a:p>
          <a:p>
            <a:pPr algn="ctr">
              <a:buNone/>
            </a:pPr>
            <a:r>
              <a:rPr lang="ru-RU" b="1" dirty="0" smtClean="0"/>
              <a:t>Но совсем не каждый знает, что в оркестре он играет!</a:t>
            </a:r>
          </a:p>
          <a:p>
            <a:pPr algn="ctr">
              <a:buNone/>
            </a:pPr>
            <a:r>
              <a:rPr lang="ru-RU" b="1" dirty="0" smtClean="0"/>
              <a:t>Тихо, нежно зазвенит, будто всё посеребрит.</a:t>
            </a:r>
          </a:p>
          <a:p>
            <a:pPr algn="ctr">
              <a:buNone/>
            </a:pPr>
            <a:r>
              <a:rPr lang="ru-RU" b="1" dirty="0" smtClean="0"/>
              <a:t>А затем умолкнет скоро по сигналу дирижёра.</a:t>
            </a:r>
          </a:p>
          <a:p>
            <a:pPr algn="ctr">
              <a:buNone/>
            </a:pPr>
            <a:r>
              <a:rPr lang="ru-RU" b="1" dirty="0" smtClean="0"/>
              <a:t>Знает это каждый школьник.  </a:t>
            </a:r>
          </a:p>
          <a:p>
            <a:pPr algn="ctr">
              <a:buNone/>
            </a:pPr>
            <a:r>
              <a:rPr lang="ru-RU" b="1" dirty="0" smtClean="0"/>
              <a:t>Что такое... </a:t>
            </a:r>
            <a:r>
              <a:rPr lang="ru-RU" dirty="0" smtClean="0"/>
              <a:t>                                 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4114800" cy="1353312"/>
          </a:xfrm>
        </p:spPr>
        <p:txBody>
          <a:bodyPr/>
          <a:lstStyle/>
          <a:p>
            <a:r>
              <a:rPr lang="ru-RU" dirty="0" smtClean="0"/>
              <a:t> Трещотки</a:t>
            </a:r>
            <a:endParaRPr lang="ru-RU" dirty="0"/>
          </a:p>
        </p:txBody>
      </p:sp>
      <p:pic>
        <p:nvPicPr>
          <p:cNvPr id="39940" name="Picture 4" descr="C:\Users\Таня\Downloads\i (9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76400"/>
            <a:ext cx="3505200" cy="2218481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00600" y="1066800"/>
            <a:ext cx="4038600" cy="3200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Деревянные пластинки, разноцветные картинки,</a:t>
            </a:r>
          </a:p>
          <a:p>
            <a:pPr>
              <a:buNone/>
            </a:pPr>
            <a:r>
              <a:rPr lang="ru-RU" b="1" dirty="0" smtClean="0"/>
              <a:t>Стучат, звенят – плясать велят! </a:t>
            </a:r>
            <a:r>
              <a:rPr lang="ru-RU" dirty="0" smtClean="0"/>
              <a:t>                                                  </a:t>
            </a:r>
          </a:p>
          <a:p>
            <a:pPr algn="r"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 descr="C:\Users\acer\Desktop\ИНСТРУМЕНТЫ\ТРЕЩЁТКА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6800" y="3505200"/>
            <a:ext cx="4322763" cy="3242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acer\Desktop\ИНСТРУМЕНТЫ\ЛОЖК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80827" y="2514600"/>
            <a:ext cx="5973402" cy="3435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52800" y="6021463"/>
            <a:ext cx="1996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ЛОЖКИ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4871" y="762000"/>
            <a:ext cx="42369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Деревянные девчонки,</a:t>
            </a:r>
            <a:br>
              <a:rPr lang="ru-RU" sz="2400" dirty="0"/>
            </a:br>
            <a:r>
              <a:rPr lang="ru-RU" sz="2400" dirty="0"/>
              <a:t>Музыкальные сестренки.</a:t>
            </a:r>
            <a:br>
              <a:rPr lang="ru-RU" sz="2400" dirty="0"/>
            </a:br>
            <a:r>
              <a:rPr lang="ru-RU" sz="2400" dirty="0"/>
              <a:t>Поиграй и ты немножко</a:t>
            </a:r>
            <a:br>
              <a:rPr lang="ru-RU" sz="2400" dirty="0"/>
            </a:br>
            <a:r>
              <a:rPr lang="ru-RU" sz="2400" dirty="0"/>
              <a:t>На красивых ярких...</a:t>
            </a:r>
          </a:p>
        </p:txBody>
      </p:sp>
    </p:spTree>
    <p:extLst>
      <p:ext uri="{BB962C8B-B14F-4D97-AF65-F5344CB8AC3E}">
        <p14:creationId xmlns:p14="http://schemas.microsoft.com/office/powerpoint/2010/main" val="38135377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43001"/>
            <a:ext cx="3962400" cy="2514600"/>
          </a:xfrm>
        </p:spPr>
        <p:txBody>
          <a:bodyPr>
            <a:normAutofit fontScale="25000" lnSpcReduction="20000"/>
          </a:bodyPr>
          <a:lstStyle/>
          <a:p>
            <a:pPr algn="ctr">
              <a:spcAft>
                <a:spcPts val="0"/>
              </a:spcAft>
              <a:buNone/>
            </a:pPr>
            <a:endParaRPr lang="ru-RU" sz="64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spcAft>
                <a:spcPts val="0"/>
              </a:spcAft>
              <a:buNone/>
            </a:pPr>
            <a:endParaRPr lang="ru-RU" sz="64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spcAft>
                <a:spcPts val="0"/>
              </a:spcAft>
              <a:buNone/>
            </a:pPr>
            <a:r>
              <a:rPr lang="ru-RU" sz="6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r>
              <a:rPr lang="ru-RU" sz="9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Со мной в поход легко идти, </a:t>
            </a:r>
            <a:br>
              <a:rPr lang="ru-RU" sz="9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9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 Со мною весело в пути, </a:t>
            </a:r>
            <a:br>
              <a:rPr lang="ru-RU" sz="9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9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 И я крикун, и я буян, </a:t>
            </a:r>
            <a:br>
              <a:rPr lang="ru-RU" sz="9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9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 Я звонкий, круглый ...</a:t>
            </a:r>
          </a:p>
          <a:p>
            <a:pPr algn="ctr">
              <a:spcAft>
                <a:spcPts val="0"/>
              </a:spcAft>
              <a:buNone/>
            </a:pPr>
            <a:endParaRPr lang="ru-RU" sz="64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spcAft>
                <a:spcPts val="0"/>
              </a:spcAft>
              <a:buNone/>
            </a:pPr>
            <a:endParaRPr lang="ru-RU" sz="6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6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spcAft>
                <a:spcPts val="0"/>
              </a:spcAft>
              <a:buNone/>
            </a:pPr>
            <a:r>
              <a:rPr lang="ru-RU" sz="6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br>
              <a:rPr lang="ru-RU" sz="6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6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>
              <a:spcAft>
                <a:spcPts val="0"/>
              </a:spcAft>
              <a:buNone/>
            </a:pPr>
            <a:endParaRPr lang="ru-RU" sz="64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spcAft>
                <a:spcPts val="0"/>
              </a:spcAft>
              <a:buNone/>
            </a:pPr>
            <a:r>
              <a:rPr lang="ru-RU" sz="6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6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6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pic>
        <p:nvPicPr>
          <p:cNvPr id="1026" name="Picture 2" descr="C:\Users\acer\Desktop\BARABAN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6800" y="838200"/>
            <a:ext cx="3352800" cy="484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Гармонь</a:t>
            </a:r>
            <a:endParaRPr lang="ru-RU" dirty="0"/>
          </a:p>
        </p:txBody>
      </p:sp>
      <p:pic>
        <p:nvPicPr>
          <p:cNvPr id="5" name="Picture 2" descr="C:\Users\Таня\Desktop\муз.инструменты\i (5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65919" y="1752600"/>
            <a:ext cx="3886199" cy="3886199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В руки ты её возьмёшь,</a:t>
            </a:r>
          </a:p>
          <a:p>
            <a:pPr>
              <a:buNone/>
            </a:pPr>
            <a:r>
              <a:rPr lang="ru-RU" b="1" dirty="0" smtClean="0"/>
              <a:t>То растянешь, </a:t>
            </a:r>
          </a:p>
          <a:p>
            <a:pPr>
              <a:buNone/>
            </a:pPr>
            <a:r>
              <a:rPr lang="ru-RU" b="1" dirty="0" smtClean="0"/>
              <a:t>то сожмёшь.</a:t>
            </a:r>
          </a:p>
          <a:p>
            <a:pPr>
              <a:buNone/>
            </a:pPr>
            <a:r>
              <a:rPr lang="ru-RU" b="1" dirty="0" smtClean="0"/>
              <a:t> Звонкая, нарядная,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Русская, двухрядная.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br>
              <a:rPr lang="ru-RU" b="1" dirty="0" smtClean="0"/>
            </a:br>
            <a:endParaRPr lang="ru-RU" b="1" dirty="0" smtClean="0"/>
          </a:p>
          <a:p>
            <a:pPr>
              <a:buNone/>
            </a:pPr>
            <a:r>
              <a:rPr lang="ru-RU" b="1" dirty="0" smtClean="0"/>
              <a:t> </a:t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Баян</a:t>
            </a:r>
            <a:endParaRPr lang="ru-RU" dirty="0"/>
          </a:p>
        </p:txBody>
      </p:sp>
      <p:pic>
        <p:nvPicPr>
          <p:cNvPr id="30722" name="Picture 2" descr="C:\Users\Таня\Downloads\i (3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685801" y="2469465"/>
            <a:ext cx="3238176" cy="3016935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У него рубашка в складку, </a:t>
            </a:r>
            <a:br>
              <a:rPr lang="ru-RU" b="1" dirty="0" smtClean="0"/>
            </a:br>
            <a:r>
              <a:rPr lang="ru-RU" b="1" dirty="0" smtClean="0"/>
              <a:t> Любит он плясать вприсядку, </a:t>
            </a:r>
            <a:br>
              <a:rPr lang="ru-RU" b="1" dirty="0" smtClean="0"/>
            </a:br>
            <a:r>
              <a:rPr lang="ru-RU" b="1" dirty="0" smtClean="0"/>
              <a:t> Он и пляшет, и поет —</a:t>
            </a:r>
            <a:br>
              <a:rPr lang="ru-RU" b="1" dirty="0" smtClean="0"/>
            </a:br>
            <a:r>
              <a:rPr lang="ru-RU" b="1" dirty="0" smtClean="0"/>
              <a:t> Если в руки попадет. </a:t>
            </a:r>
            <a:br>
              <a:rPr lang="ru-RU" b="1" dirty="0" smtClean="0"/>
            </a:br>
            <a:r>
              <a:rPr lang="ru-RU" b="1" dirty="0" smtClean="0"/>
              <a:t> Сорок пуговиц на нем </a:t>
            </a:r>
            <a:br>
              <a:rPr lang="ru-RU" b="1" dirty="0" smtClean="0"/>
            </a:br>
            <a:r>
              <a:rPr lang="ru-RU" b="1" dirty="0" smtClean="0"/>
              <a:t> С перламутровым огнем. </a:t>
            </a:r>
            <a:br>
              <a:rPr lang="ru-RU" b="1" dirty="0" smtClean="0"/>
            </a:br>
            <a:r>
              <a:rPr lang="ru-RU" b="1" dirty="0" smtClean="0"/>
              <a:t> Весельчак, а не буян </a:t>
            </a:r>
          </a:p>
          <a:p>
            <a:pPr algn="ctr">
              <a:buNone/>
            </a:pPr>
            <a:r>
              <a:rPr lang="ru-RU" b="1" dirty="0" smtClean="0"/>
              <a:t> Голосистый мой…</a:t>
            </a:r>
            <a:endParaRPr lang="ru-RU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Фортепиано</a:t>
            </a:r>
            <a:endParaRPr lang="ru-RU" dirty="0"/>
          </a:p>
        </p:txBody>
      </p:sp>
      <p:pic>
        <p:nvPicPr>
          <p:cNvPr id="36866" name="Picture 2" descr="C:\Users\Таня\Downloads\i (6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2057400"/>
            <a:ext cx="3815546" cy="3765341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Форте – громко, пиано – тихо. </a:t>
            </a:r>
          </a:p>
          <a:p>
            <a:pPr algn="ctr">
              <a:buNone/>
            </a:pPr>
            <a:r>
              <a:rPr lang="ru-RU" b="1" dirty="0" smtClean="0"/>
              <a:t>Кто наигрывает мне?</a:t>
            </a:r>
          </a:p>
          <a:p>
            <a:pPr algn="ctr">
              <a:buNone/>
            </a:pPr>
            <a:r>
              <a:rPr lang="ru-RU" b="1" dirty="0" smtClean="0"/>
              <a:t>Без ошибки, без изъяна. Ну, конечно…  </a:t>
            </a:r>
            <a:r>
              <a:rPr lang="ru-RU" dirty="0" smtClean="0"/>
              <a:t>                                      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 Рояль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Picture 2" descr="C:\Users\Таня\Desktop\муз.инструменты\i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133600"/>
            <a:ext cx="4786614" cy="35052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      Я стою на трёх ногах,</a:t>
            </a:r>
            <a:br>
              <a:rPr lang="ru-RU" b="1" dirty="0" smtClean="0"/>
            </a:br>
            <a:r>
              <a:rPr lang="ru-RU" b="1" dirty="0" smtClean="0"/>
              <a:t> Ноги в чёрных сапогах.</a:t>
            </a:r>
            <a:br>
              <a:rPr lang="ru-RU" b="1" dirty="0" smtClean="0"/>
            </a:br>
            <a:r>
              <a:rPr lang="ru-RU" b="1" dirty="0" smtClean="0"/>
              <a:t> Зубы белые, педаль.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      Как зовут меня?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      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ru-RU" dirty="0" smtClean="0"/>
              <a:t>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cer\Desktop\ИНСТРУМЕНТЫ\Картинки -инструментов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" y="824314"/>
            <a:ext cx="8024317" cy="5652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218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762000"/>
            <a:ext cx="8686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/>
              <a:t>Стру́нный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музыка́льный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инструме́нт</a:t>
            </a:r>
            <a:r>
              <a:rPr lang="ru-RU" dirty="0" smtClean="0"/>
              <a:t> — это музыкальный инструмент, в котором источником звука  являются колебания струн</a:t>
            </a:r>
            <a:r>
              <a:rPr lang="ru-RU" baseline="30000" dirty="0" smtClean="0"/>
              <a:t> </a:t>
            </a:r>
            <a:r>
              <a:rPr lang="ru-RU" dirty="0" smtClean="0"/>
              <a:t>.  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4800600"/>
            <a:ext cx="8229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К струнным щипковым относятся:</a:t>
            </a:r>
            <a:r>
              <a:rPr lang="ru-RU" dirty="0" smtClean="0"/>
              <a:t> </a:t>
            </a:r>
            <a:r>
              <a:rPr lang="ru-RU" sz="2000" b="1" dirty="0" smtClean="0">
                <a:solidFill>
                  <a:srgbClr val="FF0000"/>
                </a:solidFill>
              </a:rPr>
              <a:t>арфа, балалайка, домра, гусли, гитара</a:t>
            </a:r>
            <a:r>
              <a:rPr lang="ru-RU" sz="2000" b="1" dirty="0">
                <a:solidFill>
                  <a:srgbClr val="FF0000"/>
                </a:solidFill>
              </a:rPr>
              <a:t>.</a:t>
            </a:r>
            <a:r>
              <a:rPr lang="ru-RU" sz="2000" b="1" dirty="0" smtClean="0">
                <a:solidFill>
                  <a:srgbClr val="FF0000"/>
                </a:solidFill>
              </a:rPr>
              <a:t> 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800" y="3352800"/>
            <a:ext cx="883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К струнным смычковым относятся такие оркестровые инструменты </a:t>
            </a:r>
            <a:r>
              <a:rPr lang="ru-RU" dirty="0" smtClean="0"/>
              <a:t>как </a:t>
            </a:r>
            <a:r>
              <a:rPr lang="ru-RU" dirty="0"/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скрипка, альт, виолончель, контрабас. 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C:\Users\Таня\Downloads\i (2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4762" y="981189"/>
            <a:ext cx="2768838" cy="2220993"/>
          </a:xfrm>
          <a:prstGeom prst="rect">
            <a:avLst/>
          </a:prstGeom>
          <a:noFill/>
        </p:spPr>
      </p:pic>
      <p:pic>
        <p:nvPicPr>
          <p:cNvPr id="49155" name="Picture 3" descr="C:\Users\Таня\Downloads\i (2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1993" y="3390192"/>
            <a:ext cx="2184162" cy="2558585"/>
          </a:xfrm>
          <a:prstGeom prst="rect">
            <a:avLst/>
          </a:prstGeom>
          <a:noFill/>
        </p:spPr>
      </p:pic>
      <p:pic>
        <p:nvPicPr>
          <p:cNvPr id="49157" name="Picture 5" descr="C:\Users\Таня\Downloads\i (28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5811600" y="3102710"/>
            <a:ext cx="2559785" cy="3147276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772643" y="3396455"/>
            <a:ext cx="4318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Домра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291795" y="5956241"/>
            <a:ext cx="15568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Гусли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 flipH="1">
            <a:off x="228600" y="5998935"/>
            <a:ext cx="34414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Арфа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 скрипка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Picture 2" descr="C:\Users\Таня\Desktop\муз.инструменты\i (4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609600" y="1842450"/>
            <a:ext cx="2895600" cy="3560164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 В лесу вырезана,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 Гладко вытесана,</a:t>
            </a:r>
            <a:br>
              <a:rPr lang="ru-RU" b="1" dirty="0" smtClean="0"/>
            </a:br>
            <a:r>
              <a:rPr lang="ru-RU" b="1" dirty="0" smtClean="0"/>
              <a:t> Поёт-заливается.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 Как называется?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Виолончель</a:t>
            </a:r>
            <a:endParaRPr lang="ru-RU" dirty="0"/>
          </a:p>
        </p:txBody>
      </p:sp>
      <p:pic>
        <p:nvPicPr>
          <p:cNvPr id="5" name="Picture 4" descr="C:\Users\Таня\Downloads\article106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2438400" cy="457828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smtClean="0"/>
              <a:t>Смычком по струнам проведу и сразу в сказку попаду.</a:t>
            </a:r>
          </a:p>
          <a:p>
            <a:pPr algn="ctr">
              <a:buNone/>
            </a:pPr>
            <a:r>
              <a:rPr lang="ru-RU" b="1" dirty="0" smtClean="0"/>
              <a:t>Мне дивный инструмент поможет по – разному звучать он может:</a:t>
            </a:r>
          </a:p>
          <a:p>
            <a:pPr algn="ctr">
              <a:buNone/>
            </a:pPr>
            <a:r>
              <a:rPr lang="ru-RU" b="1" dirty="0" smtClean="0"/>
              <a:t>То нежно, ласково, легко, то низко, сочно, глубоко.</a:t>
            </a:r>
          </a:p>
          <a:p>
            <a:pPr algn="ctr">
              <a:buNone/>
            </a:pPr>
            <a:r>
              <a:rPr lang="ru-RU" b="1" dirty="0" smtClean="0"/>
              <a:t>Он звуком бархатным поёт и сразу за душу берёт,</a:t>
            </a:r>
          </a:p>
          <a:p>
            <a:pPr algn="ctr">
              <a:buNone/>
            </a:pPr>
            <a:r>
              <a:rPr lang="ru-RU" b="1" dirty="0" smtClean="0"/>
              <a:t>Не контрабас и не свирель, зовут его…</a:t>
            </a: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Контрабас</a:t>
            </a:r>
            <a:endParaRPr lang="ru-RU" dirty="0"/>
          </a:p>
        </p:txBody>
      </p:sp>
      <p:pic>
        <p:nvPicPr>
          <p:cNvPr id="34818" name="Picture 2" descr="C:\Users\Таня\Downloads\i (4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916724"/>
            <a:ext cx="3200399" cy="4103076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 Музыкант смычок берёт,</a:t>
            </a:r>
            <a:br>
              <a:rPr lang="ru-RU" b="1" dirty="0" smtClean="0"/>
            </a:br>
            <a:r>
              <a:rPr lang="ru-RU" b="1" dirty="0" smtClean="0"/>
              <a:t> К инструменту он идёт.</a:t>
            </a:r>
            <a:br>
              <a:rPr lang="ru-RU" b="1" dirty="0" smtClean="0"/>
            </a:br>
            <a:r>
              <a:rPr lang="ru-RU" b="1" dirty="0" smtClean="0"/>
              <a:t> Назовём мы как сейчас</a:t>
            </a:r>
            <a:br>
              <a:rPr lang="ru-RU" b="1" dirty="0" smtClean="0"/>
            </a:br>
            <a:r>
              <a:rPr lang="ru-RU" b="1" dirty="0" smtClean="0"/>
              <a:t> В оркестровой яме бас?</a:t>
            </a:r>
            <a:br>
              <a:rPr lang="ru-RU" b="1" dirty="0" smtClean="0"/>
            </a:b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 Балалайка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52400"/>
            <a:ext cx="3851753" cy="4129986"/>
          </a:xfrm>
        </p:spPr>
        <p:txBody>
          <a:bodyPr>
            <a:normAutofit fontScale="55000" lnSpcReduction="20000"/>
          </a:bodyPr>
          <a:lstStyle/>
          <a:p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sz="4400" b="1" dirty="0" smtClean="0"/>
              <a:t> </a:t>
            </a:r>
          </a:p>
          <a:p>
            <a:pPr>
              <a:buNone/>
            </a:pPr>
            <a:endParaRPr lang="ru-RU" sz="4400" b="1" dirty="0" smtClean="0"/>
          </a:p>
          <a:p>
            <a:pPr algn="ctr">
              <a:buNone/>
            </a:pPr>
            <a:r>
              <a:rPr lang="ru-RU" sz="4400" b="1" dirty="0" smtClean="0"/>
              <a:t>Собой хвалиться я не смею, всего лишь три струны имею!</a:t>
            </a:r>
          </a:p>
          <a:p>
            <a:pPr algn="ctr">
              <a:buNone/>
            </a:pPr>
            <a:r>
              <a:rPr lang="ru-RU" sz="4400" b="1" dirty="0" smtClean="0"/>
              <a:t>Но я тружусь, я не лентяйка. Я озорная…</a:t>
            </a:r>
          </a:p>
          <a:p>
            <a:pPr algn="ctr"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pic>
        <p:nvPicPr>
          <p:cNvPr id="1026" name="Picture 2" descr="C:\Users\acer\Desktop\ИНСТРУМЕНТЫ\БАЛАЛАЙКА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0496514">
            <a:off x="471946" y="2395226"/>
            <a:ext cx="5334000" cy="3716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Гитара</a:t>
            </a:r>
            <a:endParaRPr lang="ru-RU" dirty="0"/>
          </a:p>
        </p:txBody>
      </p:sp>
      <p:pic>
        <p:nvPicPr>
          <p:cNvPr id="51202" name="Picture 2" descr="C:\Users\Таня\Downloads\1327054127_guitar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2623344"/>
            <a:ext cx="3810000" cy="302895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19600" y="1920085"/>
            <a:ext cx="4267200" cy="4434840"/>
          </a:xfrm>
        </p:spPr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ru-RU" dirty="0">
                <a:solidFill>
                  <a:srgbClr val="000000"/>
                </a:solidFill>
                <a:latin typeface="Arial"/>
              </a:rPr>
              <a:t>Звенит струна, поет она,</a:t>
            </a:r>
          </a:p>
          <a:p>
            <a:pPr marL="0" indent="0" algn="ctr" fontAlgn="base">
              <a:buNone/>
            </a:pPr>
            <a:r>
              <a:rPr lang="ru-RU" dirty="0">
                <a:solidFill>
                  <a:srgbClr val="000000"/>
                </a:solidFill>
                <a:latin typeface="Arial"/>
              </a:rPr>
              <a:t>И песня всем ее слышна.</a:t>
            </a:r>
          </a:p>
          <a:p>
            <a:pPr marL="0" indent="0" algn="ctr" fontAlgn="base"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</a:rPr>
              <a:t>Он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никогда не станет старым.</a:t>
            </a:r>
          </a:p>
          <a:p>
            <a:pPr marL="0" indent="0" algn="ctr" fontAlgn="base">
              <a:buNone/>
            </a:pPr>
            <a:r>
              <a:rPr lang="ru-RU" dirty="0">
                <a:solidFill>
                  <a:srgbClr val="000000"/>
                </a:solidFill>
                <a:latin typeface="Arial"/>
              </a:rPr>
              <a:t>Тот инструмент зовем... 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528</TotalTime>
  <Words>321</Words>
  <Application>Microsoft Office PowerPoint</Application>
  <PresentationFormat>Экран (4:3)</PresentationFormat>
  <Paragraphs>151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7" baseType="lpstr">
      <vt:lpstr>Arial</vt:lpstr>
      <vt:lpstr>Arial Black</vt:lpstr>
      <vt:lpstr>Calibri</vt:lpstr>
      <vt:lpstr>Constantia</vt:lpstr>
      <vt:lpstr>tahoma</vt:lpstr>
      <vt:lpstr>Times New Roman</vt:lpstr>
      <vt:lpstr>Wingdings 2</vt:lpstr>
      <vt:lpstr>Поток</vt:lpstr>
      <vt:lpstr>Презентация PowerPoint</vt:lpstr>
      <vt:lpstr>Музыка́льные инструме́нты -</vt:lpstr>
      <vt:lpstr>Презентация PowerPoint</vt:lpstr>
      <vt:lpstr>Презентация PowerPoint</vt:lpstr>
      <vt:lpstr> скрипка </vt:lpstr>
      <vt:lpstr>Виолончель</vt:lpstr>
      <vt:lpstr>Контрабас</vt:lpstr>
      <vt:lpstr> Балалайка</vt:lpstr>
      <vt:lpstr>Гитара</vt:lpstr>
      <vt:lpstr>Презентация PowerPoint</vt:lpstr>
      <vt:lpstr>Саксофон</vt:lpstr>
      <vt:lpstr>Трубы</vt:lpstr>
      <vt:lpstr>    Тромбон</vt:lpstr>
      <vt:lpstr>Презентация PowerPoint</vt:lpstr>
      <vt:lpstr>    Флейта</vt:lpstr>
      <vt:lpstr>Гобой</vt:lpstr>
      <vt:lpstr>Презентация PowerPoint</vt:lpstr>
      <vt:lpstr>Презентация PowerPoint</vt:lpstr>
      <vt:lpstr>Колокольчики</vt:lpstr>
      <vt:lpstr>Тарелки</vt:lpstr>
      <vt:lpstr>Треугольник</vt:lpstr>
      <vt:lpstr> Трещотки</vt:lpstr>
      <vt:lpstr>Презентация PowerPoint</vt:lpstr>
      <vt:lpstr>Презентация PowerPoint</vt:lpstr>
      <vt:lpstr>Гармонь</vt:lpstr>
      <vt:lpstr>Баян</vt:lpstr>
      <vt:lpstr>Фортепиано</vt:lpstr>
      <vt:lpstr> Рояль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Воспитатели</cp:lastModifiedBy>
  <cp:revision>26</cp:revision>
  <cp:lastPrinted>2016-12-06T23:36:29Z</cp:lastPrinted>
  <dcterms:created xsi:type="dcterms:W3CDTF">2013-12-19T16:48:16Z</dcterms:created>
  <dcterms:modified xsi:type="dcterms:W3CDTF">2019-04-25T11:04:42Z</dcterms:modified>
</cp:coreProperties>
</file>